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8"/>
  </p:notesMasterIdLst>
  <p:sldIdLst>
    <p:sldId id="266" r:id="rId3"/>
    <p:sldId id="257" r:id="rId4"/>
    <p:sldId id="596" r:id="rId5"/>
    <p:sldId id="610" r:id="rId6"/>
    <p:sldId id="629" r:id="rId7"/>
    <p:sldId id="678" r:id="rId8"/>
    <p:sldId id="680" r:id="rId9"/>
    <p:sldId id="681" r:id="rId10"/>
    <p:sldId id="260" r:id="rId11"/>
    <p:sldId id="682" r:id="rId12"/>
    <p:sldId id="683" r:id="rId13"/>
    <p:sldId id="261" r:id="rId14"/>
    <p:sldId id="612" r:id="rId15"/>
    <p:sldId id="613" r:id="rId16"/>
    <p:sldId id="667" r:id="rId17"/>
    <p:sldId id="617" r:id="rId18"/>
    <p:sldId id="634" r:id="rId19"/>
    <p:sldId id="641" r:id="rId20"/>
    <p:sldId id="640" r:id="rId21"/>
    <p:sldId id="659" r:id="rId22"/>
    <p:sldId id="669" r:id="rId23"/>
    <p:sldId id="670" r:id="rId24"/>
    <p:sldId id="671" r:id="rId25"/>
    <p:sldId id="648" r:id="rId26"/>
    <p:sldId id="649" r:id="rId27"/>
    <p:sldId id="650" r:id="rId28"/>
    <p:sldId id="666" r:id="rId29"/>
    <p:sldId id="668" r:id="rId30"/>
    <p:sldId id="651" r:id="rId31"/>
    <p:sldId id="672" r:id="rId32"/>
    <p:sldId id="268" r:id="rId33"/>
    <p:sldId id="653" r:id="rId34"/>
    <p:sldId id="656" r:id="rId35"/>
    <p:sldId id="657" r:id="rId36"/>
    <p:sldId id="658" r:id="rId37"/>
    <p:sldId id="654" r:id="rId38"/>
    <p:sldId id="663" r:id="rId39"/>
    <p:sldId id="664" r:id="rId40"/>
    <p:sldId id="673" r:id="rId41"/>
    <p:sldId id="674" r:id="rId42"/>
    <p:sldId id="627" r:id="rId43"/>
    <p:sldId id="677" r:id="rId44"/>
    <p:sldId id="675" r:id="rId45"/>
    <p:sldId id="624" r:id="rId46"/>
    <p:sldId id="63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1" autoAdjust="0"/>
    <p:restoredTop sz="73706" autoAdjust="0"/>
  </p:normalViewPr>
  <p:slideViewPr>
    <p:cSldViewPr snapToGrid="0">
      <p:cViewPr varScale="1">
        <p:scale>
          <a:sx n="70" d="100"/>
          <a:sy n="70" d="100"/>
        </p:scale>
        <p:origin x="5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D6F74360-6961-4D82-AC75-EA0363D0F149}" srcId="{B74637B1-F197-4D42-8DDB-04146451F37A}" destId="{777BD5E9-D558-4C42-B7A6-DC84C993B91F}" srcOrd="1" destOrd="0" parTransId="{F56799C0-BD6F-4EFB-B720-6D29430F4FA8}" sibTransId="{CB49A0F1-5038-41BF-AD9E-A8DBB69B28C3}"/>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D6F74360-6961-4D82-AC75-EA0363D0F149}" srcId="{B74637B1-F197-4D42-8DDB-04146451F37A}" destId="{777BD5E9-D558-4C42-B7A6-DC84C993B91F}" srcOrd="1" destOrd="0" parTransId="{F56799C0-BD6F-4EFB-B720-6D29430F4FA8}" sibTransId="{CB49A0F1-5038-41BF-AD9E-A8DBB69B28C3}"/>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22</a:t>
            </a:fld>
            <a:endParaRPr lang="en-US"/>
          </a:p>
        </p:txBody>
      </p:sp>
    </p:spTree>
    <p:extLst>
      <p:ext uri="{BB962C8B-B14F-4D97-AF65-F5344CB8AC3E}">
        <p14:creationId xmlns:p14="http://schemas.microsoft.com/office/powerpoint/2010/main" val="1703310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33</a:t>
            </a:fld>
            <a:endParaRPr lang="en-US"/>
          </a:p>
        </p:txBody>
      </p:sp>
    </p:spTree>
    <p:extLst>
      <p:ext uri="{BB962C8B-B14F-4D97-AF65-F5344CB8AC3E}">
        <p14:creationId xmlns:p14="http://schemas.microsoft.com/office/powerpoint/2010/main" val="30101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355744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37</a:t>
            </a:fld>
            <a:endParaRPr lang="en-US"/>
          </a:p>
        </p:txBody>
      </p:sp>
    </p:spTree>
    <p:extLst>
      <p:ext uri="{BB962C8B-B14F-4D97-AF65-F5344CB8AC3E}">
        <p14:creationId xmlns:p14="http://schemas.microsoft.com/office/powerpoint/2010/main" val="2133186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when it is running in production.</a:t>
            </a:r>
          </a:p>
          <a:p>
            <a:pPr marL="171450" lvl="0" indent="-171450">
              <a:buFont typeface="Arial" panose="020B0604020202020204" pitchFamily="34" charset="0"/>
              <a:buChar char="•"/>
            </a:pPr>
            <a:r>
              <a:rPr lang="en-US" dirty="0"/>
              <a:t>Some applications you run in production may not have run through your dev environment, so they never had a chance to be scanned by security tools in your dev environment.</a:t>
            </a:r>
          </a:p>
          <a:p>
            <a:pPr marL="171450" lvl="0" indent="-171450">
              <a:buFont typeface="Arial" panose="020B0604020202020204" pitchFamily="34" charset="0"/>
              <a:buChar char="•"/>
            </a:pPr>
            <a:r>
              <a:rPr lang="en-US" dirty="0"/>
              <a:t>To detect new zero-day vulnerabilities, you need to monitor existing applications in your production environment.</a:t>
            </a:r>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221109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Code/commit signing</a:t>
            </a:r>
          </a:p>
        </p:txBody>
      </p:sp>
      <p:sp>
        <p:nvSpPr>
          <p:cNvPr id="4" name="Slide Number Placeholder 3"/>
          <p:cNvSpPr>
            <a:spLocks noGrp="1"/>
          </p:cNvSpPr>
          <p:nvPr>
            <p:ph type="sldNum" sz="quarter" idx="5"/>
          </p:nvPr>
        </p:nvSpPr>
        <p:spPr/>
        <p:txBody>
          <a:bodyPr/>
          <a:lstStyle/>
          <a:p>
            <a:fld id="{DF4A96AA-DC2A-4440-899E-0B91115E7C46}" type="slidenum">
              <a:rPr lang="en-US" smtClean="0"/>
              <a:t>40</a:t>
            </a:fld>
            <a:endParaRPr lang="en-US"/>
          </a:p>
        </p:txBody>
      </p:sp>
    </p:spTree>
    <p:extLst>
      <p:ext uri="{BB962C8B-B14F-4D97-AF65-F5344CB8AC3E}">
        <p14:creationId xmlns:p14="http://schemas.microsoft.com/office/powerpoint/2010/main" val="316819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41</a:t>
            </a:fld>
            <a:endParaRPr lang="en-US"/>
          </a:p>
        </p:txBody>
      </p:sp>
    </p:spTree>
    <p:extLst>
      <p:ext uri="{BB962C8B-B14F-4D97-AF65-F5344CB8AC3E}">
        <p14:creationId xmlns:p14="http://schemas.microsoft.com/office/powerpoint/2010/main" val="2902981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42</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45</a:t>
            </a:fld>
            <a:endParaRPr lang="en-US"/>
          </a:p>
        </p:txBody>
      </p:sp>
    </p:spTree>
    <p:extLst>
      <p:ext uri="{BB962C8B-B14F-4D97-AF65-F5344CB8AC3E}">
        <p14:creationId xmlns:p14="http://schemas.microsoft.com/office/powerpoint/2010/main" val="275079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out of top 3 is security related - how to manage your money comes afterwards</a:t>
            </a:r>
          </a:p>
          <a:p>
            <a:r>
              <a:rPr lang="en-US" dirty="0"/>
              <a:t>Thinking of the future of banking</a:t>
            </a:r>
          </a:p>
          <a:p>
            <a:r>
              <a:rPr lang="en-US" dirty="0"/>
              <a:t>Smarter identity and credit protection</a:t>
            </a:r>
          </a:p>
          <a:p>
            <a:r>
              <a:rPr lang="en-US" dirty="0"/>
              <a:t>Data Protection for your most important digital assets</a:t>
            </a:r>
          </a:p>
          <a:p>
            <a:r>
              <a:rPr lang="en-US" dirty="0"/>
              <a:t>Automate financial guidance to help you manage your money</a:t>
            </a:r>
          </a:p>
          <a:p>
            <a:r>
              <a:rPr lang="en-US" dirty="0"/>
              <a:t>Virtual reality apps (for touring homes you’re interested in purchasing)</a:t>
            </a:r>
          </a:p>
          <a:p>
            <a:r>
              <a:rPr lang="en-US" dirty="0"/>
              <a:t>Blockchain technology for payments</a:t>
            </a:r>
          </a:p>
          <a:p>
            <a:r>
              <a:rPr lang="en-US" dirty="0"/>
              <a:t>Voice-enabled apps (for Alexa or Google Assistant)</a:t>
            </a:r>
          </a:p>
          <a:p>
            <a:r>
              <a:rPr lang="en-US" dirty="0"/>
              <a:t>Apps for </a:t>
            </a:r>
            <a:r>
              <a:rPr lang="en-US" dirty="0" err="1"/>
              <a:t>wareables</a:t>
            </a:r>
            <a:r>
              <a:rPr lang="en-US" dirty="0"/>
              <a:t> (watches, glasses, </a:t>
            </a:r>
            <a:r>
              <a:rPr lang="en-US" dirty="0" err="1"/>
              <a:t>etc</a:t>
            </a:r>
            <a:r>
              <a:rPr lang="en-US" dirty="0"/>
              <a:t>)</a:t>
            </a:r>
          </a:p>
          <a:p>
            <a:r>
              <a:rPr lang="en-US" dirty="0"/>
              <a:t>Integration with home device (smart fridges, thermostats)</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76614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1854599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18</a:t>
            </a:fld>
            <a:endParaRPr lang="en-US"/>
          </a:p>
        </p:txBody>
      </p:sp>
    </p:spTree>
    <p:extLst>
      <p:ext uri="{BB962C8B-B14F-4D97-AF65-F5344CB8AC3E}">
        <p14:creationId xmlns:p14="http://schemas.microsoft.com/office/powerpoint/2010/main" val="62132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bank – but we can’t print our own money</a:t>
            </a:r>
          </a:p>
        </p:txBody>
      </p:sp>
      <p:sp>
        <p:nvSpPr>
          <p:cNvPr id="4" name="Slide Number Placeholder 3"/>
          <p:cNvSpPr>
            <a:spLocks noGrp="1"/>
          </p:cNvSpPr>
          <p:nvPr>
            <p:ph type="sldNum" sz="quarter" idx="5"/>
          </p:nvPr>
        </p:nvSpPr>
        <p:spPr/>
        <p:txBody>
          <a:bodyPr/>
          <a:lstStyle/>
          <a:p>
            <a:fld id="{DF4A96AA-DC2A-4440-899E-0B91115E7C46}" type="slidenum">
              <a:rPr lang="en-US" smtClean="0"/>
              <a:t>19</a:t>
            </a:fld>
            <a:endParaRPr lang="en-US"/>
          </a:p>
        </p:txBody>
      </p:sp>
    </p:spTree>
    <p:extLst>
      <p:ext uri="{BB962C8B-B14F-4D97-AF65-F5344CB8AC3E}">
        <p14:creationId xmlns:p14="http://schemas.microsoft.com/office/powerpoint/2010/main" val="157151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21</a:t>
            </a:fld>
            <a:endParaRPr lang="en-US"/>
          </a:p>
        </p:txBody>
      </p:sp>
    </p:spTree>
    <p:extLst>
      <p:ext uri="{BB962C8B-B14F-4D97-AF65-F5344CB8AC3E}">
        <p14:creationId xmlns:p14="http://schemas.microsoft.com/office/powerpoint/2010/main" val="1256723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18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4292230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18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18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18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18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18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18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18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18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18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18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18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18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18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18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18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18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18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18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18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18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18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18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18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18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5/18/2024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image" Target="../media/image11.sv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image" Target="../media/image5.sv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theme" Target="../theme/theme2.xml"/><Relationship Id="rId8" Type="http://schemas.openxmlformats.org/officeDocument/2006/relationships/slideLayout" Target="../slideLayouts/slideLayout23.xml"/><Relationship Id="rId51"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5/18/2024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18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o.com/" TargetMode="External"/><Relationship Id="rId2" Type="http://schemas.openxmlformats.org/officeDocument/2006/relationships/hyperlink" Target="https://admin.sli.do/event/auZ9YFS23QxkKuHgM8aVuz/polls" TargetMode="External"/><Relationship Id="rId1" Type="http://schemas.openxmlformats.org/officeDocument/2006/relationships/slideLayout" Target="../slideLayouts/slideLayout14.xml"/><Relationship Id="rId4" Type="http://schemas.openxmlformats.org/officeDocument/2006/relationships/hyperlink" Target="https://app.sli.do/event/auZ9YFS23QxkKuHgM8aVuz"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urvey.stackoverflow.co/202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diagramLayout" Target="../diagrams/layout6.xml"/><Relationship Id="rId7" Type="http://schemas.openxmlformats.org/officeDocument/2006/relationships/image" Target="../media/image7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77.png"/><Relationship Id="rId5" Type="http://schemas.openxmlformats.org/officeDocument/2006/relationships/diagramQuickStyle" Target="../diagrams/quickStyle7.xml"/><Relationship Id="rId10" Type="http://schemas.openxmlformats.org/officeDocument/2006/relationships/image" Target="../media/image76.png"/><Relationship Id="rId4" Type="http://schemas.openxmlformats.org/officeDocument/2006/relationships/diagramLayout" Target="../diagrams/layout7.xml"/><Relationship Id="rId9" Type="http://schemas.openxmlformats.org/officeDocument/2006/relationships/image" Target="../media/image75.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80.png"/><Relationship Id="rId5" Type="http://schemas.openxmlformats.org/officeDocument/2006/relationships/diagramQuickStyle" Target="../diagrams/quickStyle8.xml"/><Relationship Id="rId10" Type="http://schemas.openxmlformats.org/officeDocument/2006/relationships/image" Target="../media/image79.png"/><Relationship Id="rId4" Type="http://schemas.openxmlformats.org/officeDocument/2006/relationships/diagramLayout" Target="../diagrams/layout8.xml"/><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9.xml"/><Relationship Id="rId7" Type="http://schemas.openxmlformats.org/officeDocument/2006/relationships/image" Target="../media/image75.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80.png"/><Relationship Id="rId5" Type="http://schemas.openxmlformats.org/officeDocument/2006/relationships/diagramColors" Target="../diagrams/colors9.xml"/><Relationship Id="rId10" Type="http://schemas.openxmlformats.org/officeDocument/2006/relationships/image" Target="../media/image84.png"/><Relationship Id="rId4" Type="http://schemas.openxmlformats.org/officeDocument/2006/relationships/diagramQuickStyle" Target="../diagrams/quickStyle9.xml"/><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diagramQuickStyle" Target="../diagrams/quickStyle10.xml"/><Relationship Id="rId3" Type="http://schemas.openxmlformats.org/officeDocument/2006/relationships/image" Target="../media/image85.png"/><Relationship Id="rId7" Type="http://schemas.openxmlformats.org/officeDocument/2006/relationships/image" Target="../media/image87.png"/><Relationship Id="rId12" Type="http://schemas.openxmlformats.org/officeDocument/2006/relationships/diagramLayout" Target="../diagrams/layout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diagramData" Target="../diagrams/data10.xml"/><Relationship Id="rId5" Type="http://schemas.openxmlformats.org/officeDocument/2006/relationships/image" Target="../media/image72.png"/><Relationship Id="rId15" Type="http://schemas.microsoft.com/office/2007/relationships/diagramDrawing" Target="../diagrams/drawing10.xml"/><Relationship Id="rId10" Type="http://schemas.openxmlformats.org/officeDocument/2006/relationships/image" Target="../media/image90.svg"/><Relationship Id="rId4" Type="http://schemas.openxmlformats.org/officeDocument/2006/relationships/image" Target="../media/image86.svg"/><Relationship Id="rId9" Type="http://schemas.openxmlformats.org/officeDocument/2006/relationships/image" Target="../media/image89.png"/><Relationship Id="rId14" Type="http://schemas.openxmlformats.org/officeDocument/2006/relationships/diagramColors" Target="../diagrams/colors10.xml"/></Relationships>
</file>

<file path=ppt/slides/_rels/slide38.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diagramQuickStyle" Target="../diagrams/quickStyle11.xml"/><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diagramLayout" Target="../diagrams/layout11.xml"/><Relationship Id="rId17" Type="http://schemas.openxmlformats.org/officeDocument/2006/relationships/image" Target="../media/image73.svg"/><Relationship Id="rId2" Type="http://schemas.openxmlformats.org/officeDocument/2006/relationships/notesSlide" Target="../notesSlides/notesSlide14.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diagramData" Target="../diagrams/data11.xml"/><Relationship Id="rId5" Type="http://schemas.openxmlformats.org/officeDocument/2006/relationships/image" Target="../media/image93.png"/><Relationship Id="rId15" Type="http://schemas.microsoft.com/office/2007/relationships/diagramDrawing" Target="../diagrams/drawing11.xml"/><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diagramColors" Target="../diagrams/colors11.xml"/></Relationships>
</file>

<file path=ppt/slides/_rels/slide3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5.xml"/><Relationship Id="rId4" Type="http://schemas.openxmlformats.org/officeDocument/2006/relationships/image" Target="../media/image51.jfif"/></Relationships>
</file>

<file path=ppt/slides/_rels/slide4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10</a:t>
            </a:fld>
            <a:endParaRPr lang="en-GB" noProof="0"/>
          </a:p>
        </p:txBody>
      </p:sp>
      <p:sp>
        <p:nvSpPr>
          <p:cNvPr id="4" name="Date Placeholder 3">
            <a:extLst>
              <a:ext uri="{FF2B5EF4-FFF2-40B4-BE49-F238E27FC236}">
                <a16:creationId xmlns:a16="http://schemas.microsoft.com/office/drawing/2014/main" id="{56CE62DD-99EC-590F-DE51-B286C57FF002}"/>
              </a:ext>
            </a:extLst>
          </p:cNvPr>
          <p:cNvSpPr>
            <a:spLocks noGrp="1"/>
          </p:cNvSpPr>
          <p:nvPr>
            <p:ph type="dt" sz="half" idx="4294967295"/>
          </p:nvPr>
        </p:nvSpPr>
        <p:spPr>
          <a:xfrm>
            <a:off x="0" y="6246813"/>
            <a:ext cx="1657350" cy="217487"/>
          </a:xfrm>
        </p:spPr>
        <p:txBody>
          <a:bodyPr/>
          <a:lstStyle/>
          <a:p>
            <a:fld id="{467BA38A-E57A-2B45-90EA-C6B0023EBE10}" type="datetime4">
              <a:rPr lang="en-GB" noProof="0" smtClean="0"/>
              <a:t>18 May 2024</a:t>
            </a:fld>
            <a:endParaRPr lang="en-GB" noProof="0" dirty="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7D3C-E1B9-7435-781E-7AC45FB7E41E}"/>
              </a:ext>
            </a:extLst>
          </p:cNvPr>
          <p:cNvSpPr>
            <a:spLocks noGrp="1"/>
          </p:cNvSpPr>
          <p:nvPr>
            <p:ph type="title"/>
          </p:nvPr>
        </p:nvSpPr>
        <p:spPr/>
        <p:txBody>
          <a:bodyPr/>
          <a:lstStyle/>
          <a:p>
            <a:r>
              <a:rPr lang="en-US" dirty="0" err="1"/>
              <a:t>Slido</a:t>
            </a:r>
            <a:endParaRPr lang="en-US" dirty="0"/>
          </a:p>
        </p:txBody>
      </p:sp>
      <p:sp>
        <p:nvSpPr>
          <p:cNvPr id="3" name="Content Placeholder 2">
            <a:extLst>
              <a:ext uri="{FF2B5EF4-FFF2-40B4-BE49-F238E27FC236}">
                <a16:creationId xmlns:a16="http://schemas.microsoft.com/office/drawing/2014/main" id="{D44E6FBC-F849-9493-0939-78E6906B4F7C}"/>
              </a:ext>
            </a:extLst>
          </p:cNvPr>
          <p:cNvSpPr>
            <a:spLocks noGrp="1"/>
          </p:cNvSpPr>
          <p:nvPr>
            <p:ph idx="12"/>
          </p:nvPr>
        </p:nvSpPr>
        <p:spPr/>
        <p:txBody>
          <a:bodyPr/>
          <a:lstStyle/>
          <a:p>
            <a:r>
              <a:rPr lang="en-US" dirty="0">
                <a:hlinkClick r:id="rId2"/>
              </a:rPr>
              <a:t>https://admin.sli.do/event/auZ9YFS23QxkKuHgM8aVuz/polls</a:t>
            </a:r>
            <a:endParaRPr lang="en-US" dirty="0"/>
          </a:p>
          <a:p>
            <a:endParaRPr lang="en-US" dirty="0"/>
          </a:p>
          <a:p>
            <a:r>
              <a:rPr lang="en-US" b="0" i="0" dirty="0">
                <a:effectLst/>
                <a:highlight>
                  <a:srgbClr val="FFFFFF"/>
                </a:highlight>
                <a:latin typeface="Roboto" panose="02000000000000000000" pitchFamily="2" charset="0"/>
              </a:rPr>
              <a:t>Participants can vote at </a:t>
            </a:r>
            <a:r>
              <a:rPr lang="en-US" b="1" i="0" u="sng" dirty="0">
                <a:effectLst/>
                <a:highlight>
                  <a:srgbClr val="FFFFFF"/>
                </a:highlight>
                <a:latin typeface="Roboto" panose="02000000000000000000" pitchFamily="2" charset="0"/>
                <a:hlinkClick r:id="rId3"/>
              </a:rPr>
              <a:t>Slido.com</a:t>
            </a:r>
            <a:r>
              <a:rPr lang="en-US" b="0" i="0" dirty="0">
                <a:effectLst/>
                <a:highlight>
                  <a:srgbClr val="FFFFFF"/>
                </a:highlight>
                <a:latin typeface="Roboto" panose="02000000000000000000" pitchFamily="2" charset="0"/>
              </a:rPr>
              <a:t> with </a:t>
            </a:r>
            <a:r>
              <a:rPr lang="en-US" b="1" i="0" u="sng" dirty="0">
                <a:effectLst/>
                <a:highlight>
                  <a:srgbClr val="FFFFFF"/>
                </a:highlight>
                <a:latin typeface="Roboto" panose="02000000000000000000" pitchFamily="2" charset="0"/>
              </a:rPr>
              <a:t>#2020022</a:t>
            </a:r>
            <a:r>
              <a:rPr lang="en-US" b="0" i="0" dirty="0">
                <a:effectLst/>
                <a:highlight>
                  <a:srgbClr val="FFFFFF"/>
                </a:highlight>
                <a:latin typeface="Roboto" panose="02000000000000000000" pitchFamily="2" charset="0"/>
              </a:rPr>
              <a:t>(29 May) or anytime at </a:t>
            </a:r>
            <a:r>
              <a:rPr lang="en-US" b="1" i="0" u="sng" dirty="0">
                <a:effectLst/>
                <a:highlight>
                  <a:srgbClr val="FFFFFF"/>
                </a:highlight>
                <a:latin typeface="Roboto" panose="02000000000000000000" pitchFamily="2" charset="0"/>
                <a:hlinkClick r:id="rId4"/>
              </a:rPr>
              <a:t>this link</a:t>
            </a:r>
            <a:endParaRPr lang="en-US" dirty="0"/>
          </a:p>
        </p:txBody>
      </p:sp>
    </p:spTree>
    <p:extLst>
      <p:ext uri="{BB962C8B-B14F-4D97-AF65-F5344CB8AC3E}">
        <p14:creationId xmlns:p14="http://schemas.microsoft.com/office/powerpoint/2010/main" val="259805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86" b="1404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Trust Before Invest</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372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3" name="Freeform: Shape 104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5" name="Rectangle 104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Freeform: Shape 104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1" name="Isosceles Triangle 105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People Want From the Bank of the Future">
            <a:extLst>
              <a:ext uri="{FF2B5EF4-FFF2-40B4-BE49-F238E27FC236}">
                <a16:creationId xmlns:a16="http://schemas.microsoft.com/office/drawing/2014/main" id="{E54B1AB8-D23E-ACFA-D383-A8349C0049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3" name="Isosceles Triangle 105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419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Freeform: Shape 3097">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future institution">
            <a:extLst>
              <a:ext uri="{FF2B5EF4-FFF2-40B4-BE49-F238E27FC236}">
                <a16:creationId xmlns:a16="http://schemas.microsoft.com/office/drawing/2014/main" id="{55F3922F-28BC-839F-C628-18731FF1C9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68777" y="151304"/>
            <a:ext cx="6522613" cy="6555391"/>
          </a:xfrm>
          <a:prstGeom prst="rect">
            <a:avLst/>
          </a:prstGeom>
          <a:noFill/>
          <a:extLst>
            <a:ext uri="{909E8E84-426E-40DD-AFC4-6F175D3DCCD1}">
              <a14:hiddenFill xmlns:a14="http://schemas.microsoft.com/office/drawing/2010/main">
                <a:solidFill>
                  <a:srgbClr val="FFFFFF"/>
                </a:solidFill>
              </a14:hiddenFill>
            </a:ext>
          </a:extLst>
        </p:spPr>
      </p:pic>
      <p:grpSp>
        <p:nvGrpSpPr>
          <p:cNvPr id="3100" name="Group 3099">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3101"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102"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833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err="1"/>
              <a:t>Pperations</a:t>
            </a:r>
            <a:r>
              <a:rPr lang="en-US" sz="2000" dirty="0"/>
              <a:t>, is a framework that integrates security into all phases of the software development lifecycle. </a:t>
            </a:r>
          </a:p>
        </p:txBody>
      </p:sp>
    </p:spTree>
    <p:extLst>
      <p:ext uri="{BB962C8B-B14F-4D97-AF65-F5344CB8AC3E}">
        <p14:creationId xmlns:p14="http://schemas.microsoft.com/office/powerpoint/2010/main" val="338529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B795E4-47AE-79E8-7CA8-842D8A281603}"/>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B83F1A3B-AA1A-B735-E976-E992ED476CD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2" name="Rectangle 1">
            <a:extLst>
              <a:ext uri="{FF2B5EF4-FFF2-40B4-BE49-F238E27FC236}">
                <a16:creationId xmlns:a16="http://schemas.microsoft.com/office/drawing/2014/main" id="{0CC9BE51-3CC4-43B5-9E7D-75014F83BC0F}"/>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734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B795E4-47AE-79E8-7CA8-842D8A281603}"/>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8" name="Content Placeholder 7">
            <a:extLst>
              <a:ext uri="{FF2B5EF4-FFF2-40B4-BE49-F238E27FC236}">
                <a16:creationId xmlns:a16="http://schemas.microsoft.com/office/drawing/2014/main" id="{798D2769-8868-B92B-569B-A24B226F809C}"/>
              </a:ext>
            </a:extLst>
          </p:cNvPr>
          <p:cNvSpPr>
            <a:spLocks noGrp="1"/>
          </p:cNvSpPr>
          <p:nvPr>
            <p:ph idx="1"/>
          </p:nvPr>
        </p:nvSpPr>
        <p:spPr>
          <a:xfrm>
            <a:off x="630936" y="2807208"/>
            <a:ext cx="3429000" cy="3410712"/>
          </a:xfrm>
        </p:spPr>
        <p:txBody>
          <a:bodyPr anchor="t">
            <a:normAutofit/>
          </a:bodyPr>
          <a:lstStyle/>
          <a:p>
            <a:pPr marL="0" indent="0">
              <a:buNone/>
            </a:pPr>
            <a:r>
              <a:rPr lang="en-US" sz="2200" dirty="0"/>
              <a:t>One Step beyond DevOps</a:t>
            </a:r>
          </a:p>
        </p:txBody>
      </p:sp>
      <p:pic>
        <p:nvPicPr>
          <p:cNvPr id="4" name="Content Placeholder 3" descr="A blue and purple diagram&#10;&#10;Description automatically generated">
            <a:extLst>
              <a:ext uri="{FF2B5EF4-FFF2-40B4-BE49-F238E27FC236}">
                <a16:creationId xmlns:a16="http://schemas.microsoft.com/office/drawing/2014/main" id="{B83F1A3B-AA1A-B735-E976-E992ED476CD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93468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8C0B3-D44C-808C-8F6F-10CDF6E82AC9}"/>
              </a:ext>
            </a:extLst>
          </p:cNvPr>
          <p:cNvSpPr>
            <a:spLocks noGrp="1"/>
          </p:cNvSpPr>
          <p:nvPr>
            <p:ph type="title"/>
          </p:nvPr>
        </p:nvSpPr>
        <p:spPr>
          <a:xfrm>
            <a:off x="504967" y="675564"/>
            <a:ext cx="3609833" cy="5204085"/>
          </a:xfrm>
        </p:spPr>
        <p:txBody>
          <a:bodyPr>
            <a:normAutofit/>
          </a:bodyPr>
          <a:lstStyle/>
          <a:p>
            <a:r>
              <a:rPr lang="en-US" dirty="0"/>
              <a:t>The ratio challenge</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6BAFE04-B81C-354F-09A0-073348983CE9}"/>
              </a:ext>
            </a:extLst>
          </p:cNvPr>
          <p:cNvGraphicFramePr>
            <a:graphicFrameLocks noGrp="1"/>
          </p:cNvGraphicFramePr>
          <p:nvPr>
            <p:ph idx="1"/>
            <p:extLst>
              <p:ext uri="{D42A27DB-BD31-4B8C-83A1-F6EECF244321}">
                <p14:modId xmlns:p14="http://schemas.microsoft.com/office/powerpoint/2010/main" val="1484717533"/>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593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5004-EA5F-E3AD-916C-0747A5E288DC}"/>
              </a:ext>
            </a:extLst>
          </p:cNvPr>
          <p:cNvSpPr>
            <a:spLocks noGrp="1"/>
          </p:cNvSpPr>
          <p:nvPr>
            <p:ph type="title"/>
          </p:nvPr>
        </p:nvSpPr>
        <p:spPr/>
        <p:txBody>
          <a:bodyPr/>
          <a:lstStyle/>
          <a:p>
            <a:r>
              <a:rPr lang="en-US" dirty="0"/>
              <a:t>Main Steps</a:t>
            </a:r>
          </a:p>
        </p:txBody>
      </p:sp>
      <p:graphicFrame>
        <p:nvGraphicFramePr>
          <p:cNvPr id="5" name="Content Placeholder 4">
            <a:extLst>
              <a:ext uri="{FF2B5EF4-FFF2-40B4-BE49-F238E27FC236}">
                <a16:creationId xmlns:a16="http://schemas.microsoft.com/office/drawing/2014/main" id="{B4823DDC-263F-A0FE-C22A-275CFFD79AD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966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4670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298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418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spTree>
    <p:extLst>
      <p:ext uri="{BB962C8B-B14F-4D97-AF65-F5344CB8AC3E}">
        <p14:creationId xmlns:p14="http://schemas.microsoft.com/office/powerpoint/2010/main" val="15646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2C9A-CC55-7D18-1CD3-141E9A38BE5C}"/>
              </a:ext>
            </a:extLst>
          </p:cNvPr>
          <p:cNvSpPr>
            <a:spLocks noGrp="1"/>
          </p:cNvSpPr>
          <p:nvPr>
            <p:ph type="title"/>
          </p:nvPr>
        </p:nvSpPr>
        <p:spPr/>
        <p:txBody>
          <a:bodyPr/>
          <a:lstStyle/>
          <a:p>
            <a:r>
              <a:rPr lang="en-US" dirty="0"/>
              <a:t>Complex tech stack</a:t>
            </a:r>
          </a:p>
        </p:txBody>
      </p:sp>
      <p:pic>
        <p:nvPicPr>
          <p:cNvPr id="5" name="Content Placeholder 4">
            <a:extLst>
              <a:ext uri="{FF2B5EF4-FFF2-40B4-BE49-F238E27FC236}">
                <a16:creationId xmlns:a16="http://schemas.microsoft.com/office/drawing/2014/main" id="{26CF0AD9-466C-E976-FC06-95D571CDB404}"/>
              </a:ext>
            </a:extLst>
          </p:cNvPr>
          <p:cNvPicPr>
            <a:picLocks noGrp="1" noChangeAspect="1"/>
          </p:cNvPicPr>
          <p:nvPr>
            <p:ph idx="1"/>
          </p:nvPr>
        </p:nvPicPr>
        <p:blipFill>
          <a:blip r:embed="rId2"/>
          <a:stretch>
            <a:fillRect/>
          </a:stretch>
        </p:blipFill>
        <p:spPr>
          <a:xfrm>
            <a:off x="2579812" y="1395133"/>
            <a:ext cx="6468772" cy="5097742"/>
          </a:xfrm>
        </p:spPr>
      </p:pic>
    </p:spTree>
    <p:extLst>
      <p:ext uri="{BB962C8B-B14F-4D97-AF65-F5344CB8AC3E}">
        <p14:creationId xmlns:p14="http://schemas.microsoft.com/office/powerpoint/2010/main" val="233904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2203045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spTree>
    <p:extLst>
      <p:ext uri="{BB962C8B-B14F-4D97-AF65-F5344CB8AC3E}">
        <p14:creationId xmlns:p14="http://schemas.microsoft.com/office/powerpoint/2010/main" val="36089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2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F30C8-C612-EEB3-756D-CF0D605BF8E7}"/>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3" name="Content Placeholder 2">
            <a:extLst>
              <a:ext uri="{FF2B5EF4-FFF2-40B4-BE49-F238E27FC236}">
                <a16:creationId xmlns:a16="http://schemas.microsoft.com/office/drawing/2014/main" id="{68C87357-941C-0165-AE26-B79FC08FDB96}"/>
              </a:ext>
            </a:extLst>
          </p:cNvPr>
          <p:cNvSpPr>
            <a:spLocks noGrp="1"/>
          </p:cNvSpPr>
          <p:nvPr>
            <p:ph idx="1"/>
          </p:nvPr>
        </p:nvSpPr>
        <p:spPr>
          <a:xfrm>
            <a:off x="838201" y="2962279"/>
            <a:ext cx="3799425" cy="3143241"/>
          </a:xfrm>
        </p:spPr>
        <p:txBody>
          <a:bodyPr>
            <a:normAutofit/>
          </a:bodyPr>
          <a:lstStyle/>
          <a:p>
            <a:r>
              <a:rPr lang="en-US" sz="2000" dirty="0"/>
              <a:t>Source: </a:t>
            </a:r>
            <a:r>
              <a:rPr lang="en-US" sz="2000" dirty="0">
                <a:hlinkClick r:id="rId2"/>
              </a:rPr>
              <a:t>https://survey.stackoverflow.co/2020</a:t>
            </a:r>
            <a:endParaRPr lang="en-US" sz="2000" dirty="0"/>
          </a:p>
          <a:p>
            <a:pPr marL="0" indent="0" rtl="0">
              <a:buNone/>
            </a:pPr>
            <a:endParaRPr lang="en-GB" sz="2000" b="1" i="0" u="none" strike="noStrike" kern="1200" baseline="0" dirty="0">
              <a:latin typeface="Montserrat" panose="00000500000000000000" pitchFamily="2" charset="0"/>
            </a:endParaRPr>
          </a:p>
          <a:p>
            <a:pPr marL="0" indent="0" rtl="0">
              <a:buNone/>
            </a:pPr>
            <a:r>
              <a:rPr lang="en-GB" sz="2000" b="1" i="0" u="none" strike="noStrike" kern="1200" baseline="0" dirty="0">
                <a:latin typeface="Montserrat" panose="00000500000000000000" pitchFamily="2" charset="0"/>
              </a:rPr>
              <a:t>65K developers</a:t>
            </a:r>
          </a:p>
          <a:p>
            <a:pPr rtl="0"/>
            <a:r>
              <a:rPr lang="en-US" sz="2000" b="0" i="0" u="none" strike="noStrike" kern="1200" baseline="0" dirty="0">
                <a:latin typeface="Montserrat" panose="00000500000000000000" pitchFamily="2" charset="0"/>
              </a:rPr>
              <a:t>15% - anxiety, depression, or another mental issue</a:t>
            </a:r>
          </a:p>
          <a:p>
            <a:pPr rtl="0"/>
            <a:r>
              <a:rPr lang="en-US" sz="2000" b="0" i="0" strike="noStrike" kern="1200" baseline="0" dirty="0">
                <a:latin typeface="Montserrat" panose="00000500000000000000" pitchFamily="2" charset="0"/>
              </a:rPr>
              <a:t>83% of developers report burnout</a:t>
            </a:r>
            <a:endParaRPr lang="da-DK" sz="2000" b="0" i="0" strike="noStrike" kern="1200" baseline="0" dirty="0">
              <a:latin typeface="Calibri" panose="020F0502020204030204" pitchFamily="34" charset="0"/>
            </a:endParaRPr>
          </a:p>
          <a:p>
            <a:endParaRPr lang="en-US" sz="2000" dirty="0"/>
          </a:p>
        </p:txBody>
      </p:sp>
      <p:pic>
        <p:nvPicPr>
          <p:cNvPr id="5" name="Picture 4">
            <a:extLst>
              <a:ext uri="{FF2B5EF4-FFF2-40B4-BE49-F238E27FC236}">
                <a16:creationId xmlns:a16="http://schemas.microsoft.com/office/drawing/2014/main" id="{2985FDAB-B1BD-2353-F3AF-CF180EB8E499}"/>
              </a:ext>
            </a:extLst>
          </p:cNvPr>
          <p:cNvPicPr>
            <a:picLocks noChangeAspect="1"/>
          </p:cNvPicPr>
          <p:nvPr/>
        </p:nvPicPr>
        <p:blipFill rotWithShape="1">
          <a:blip r:embed="rId3"/>
          <a:srcRect l="13345"/>
          <a:stretch/>
        </p:blipFill>
        <p:spPr>
          <a:xfrm>
            <a:off x="5010386" y="10"/>
            <a:ext cx="7181613" cy="6857990"/>
          </a:xfrm>
          <a:prstGeom prst="rect">
            <a:avLst/>
          </a:prstGeom>
          <a:effectLst/>
        </p:spPr>
      </p:pic>
    </p:spTree>
    <p:extLst>
      <p:ext uri="{BB962C8B-B14F-4D97-AF65-F5344CB8AC3E}">
        <p14:creationId xmlns:p14="http://schemas.microsoft.com/office/powerpoint/2010/main" val="31507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Question mark symbol">
            <a:extLst>
              <a:ext uri="{FF2B5EF4-FFF2-40B4-BE49-F238E27FC236}">
                <a16:creationId xmlns:a16="http://schemas.microsoft.com/office/drawing/2014/main" id="{5C1AE276-6555-3BDD-2790-18599C189F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D8EF6-0480-C76F-BFE6-99D4823731B1}"/>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But we were talking about DevSecOps?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572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5004-EA5F-E3AD-916C-0747A5E288DC}"/>
              </a:ext>
            </a:extLst>
          </p:cNvPr>
          <p:cNvSpPr>
            <a:spLocks noGrp="1"/>
          </p:cNvSpPr>
          <p:nvPr>
            <p:ph type="title"/>
          </p:nvPr>
        </p:nvSpPr>
        <p:spPr/>
        <p:txBody>
          <a:bodyPr/>
          <a:lstStyle/>
          <a:p>
            <a:r>
              <a:rPr lang="en-US" dirty="0"/>
              <a:t>Security as part of the platform offering</a:t>
            </a:r>
          </a:p>
        </p:txBody>
      </p:sp>
      <p:graphicFrame>
        <p:nvGraphicFramePr>
          <p:cNvPr id="5" name="Content Placeholder 4">
            <a:extLst>
              <a:ext uri="{FF2B5EF4-FFF2-40B4-BE49-F238E27FC236}">
                <a16:creationId xmlns:a16="http://schemas.microsoft.com/office/drawing/2014/main" id="{B4823DDC-263F-A0FE-C22A-275CFFD79ADA}"/>
              </a:ext>
            </a:extLst>
          </p:cNvPr>
          <p:cNvGraphicFramePr>
            <a:graphicFrameLocks noGrp="1"/>
          </p:cNvGraphicFramePr>
          <p:nvPr>
            <p:ph idx="1"/>
            <p:extLst>
              <p:ext uri="{D42A27DB-BD31-4B8C-83A1-F6EECF244321}">
                <p14:modId xmlns:p14="http://schemas.microsoft.com/office/powerpoint/2010/main" val="3415695904"/>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Shield Tick with solid fill">
            <a:extLst>
              <a:ext uri="{FF2B5EF4-FFF2-40B4-BE49-F238E27FC236}">
                <a16:creationId xmlns:a16="http://schemas.microsoft.com/office/drawing/2014/main" id="{FB12D231-1BDA-948D-7D15-A8B70C00FA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99815" y="3429000"/>
            <a:ext cx="914400" cy="914400"/>
          </a:xfrm>
          <a:prstGeom prst="rect">
            <a:avLst/>
          </a:prstGeom>
        </p:spPr>
      </p:pic>
      <p:pic>
        <p:nvPicPr>
          <p:cNvPr id="8" name="Graphic 7" descr="Shield Tick with solid fill">
            <a:extLst>
              <a:ext uri="{FF2B5EF4-FFF2-40B4-BE49-F238E27FC236}">
                <a16:creationId xmlns:a16="http://schemas.microsoft.com/office/drawing/2014/main" id="{758D9685-D2CF-24AB-2981-AF6CD0B577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12407" y="3429000"/>
            <a:ext cx="914400" cy="914400"/>
          </a:xfrm>
          <a:prstGeom prst="rect">
            <a:avLst/>
          </a:prstGeom>
        </p:spPr>
      </p:pic>
      <p:pic>
        <p:nvPicPr>
          <p:cNvPr id="9" name="Graphic 8" descr="Shield Tick with solid fill">
            <a:extLst>
              <a:ext uri="{FF2B5EF4-FFF2-40B4-BE49-F238E27FC236}">
                <a16:creationId xmlns:a16="http://schemas.microsoft.com/office/drawing/2014/main" id="{D0208495-B332-CD77-3071-98855E05C7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121690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extLst>
              <p:ext uri="{D42A27DB-BD31-4B8C-83A1-F6EECF244321}">
                <p14:modId xmlns:p14="http://schemas.microsoft.com/office/powerpoint/2010/main" val="980807890"/>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EFA77F3-2AB6-5703-EFE7-E80B2B146A8F}"/>
              </a:ext>
            </a:extLst>
          </p:cNvPr>
          <p:cNvPicPr>
            <a:picLocks noChangeAspect="1"/>
          </p:cNvPicPr>
          <p:nvPr/>
        </p:nvPicPr>
        <p:blipFill>
          <a:blip r:embed="rId8"/>
          <a:stretch>
            <a:fillRect/>
          </a:stretch>
        </p:blipFill>
        <p:spPr>
          <a:xfrm>
            <a:off x="4010762" y="5033378"/>
            <a:ext cx="1619250" cy="1619250"/>
          </a:xfrm>
          <a:prstGeom prst="rect">
            <a:avLst/>
          </a:prstGeom>
        </p:spPr>
      </p:pic>
      <p:pic>
        <p:nvPicPr>
          <p:cNvPr id="9" name="Picture 8">
            <a:extLst>
              <a:ext uri="{FF2B5EF4-FFF2-40B4-BE49-F238E27FC236}">
                <a16:creationId xmlns:a16="http://schemas.microsoft.com/office/drawing/2014/main" id="{85B684D8-EEC9-209E-2F4F-37B15088A709}"/>
              </a:ext>
            </a:extLst>
          </p:cNvPr>
          <p:cNvPicPr>
            <a:picLocks noChangeAspect="1"/>
          </p:cNvPicPr>
          <p:nvPr/>
        </p:nvPicPr>
        <p:blipFill>
          <a:blip r:embed="rId9"/>
          <a:stretch>
            <a:fillRect/>
          </a:stretch>
        </p:blipFill>
        <p:spPr>
          <a:xfrm>
            <a:off x="8348832" y="4940466"/>
            <a:ext cx="2000250" cy="1638300"/>
          </a:xfrm>
          <a:prstGeom prst="rect">
            <a:avLst/>
          </a:prstGeom>
        </p:spPr>
      </p:pic>
      <p:pic>
        <p:nvPicPr>
          <p:cNvPr id="1026" name="Picture 2" descr="SonarQube - Eclipsepedia">
            <a:extLst>
              <a:ext uri="{FF2B5EF4-FFF2-40B4-BE49-F238E27FC236}">
                <a16:creationId xmlns:a16="http://schemas.microsoft.com/office/drawing/2014/main" id="{3F2FDADA-7C58-B9FF-CAE1-5700A5D722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45" y="5656511"/>
            <a:ext cx="2994932" cy="7869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CF70D57-2807-EB3A-EB27-6D49FC11CD42}"/>
              </a:ext>
            </a:extLst>
          </p:cNvPr>
          <p:cNvPicPr>
            <a:picLocks noChangeAspect="1"/>
          </p:cNvPicPr>
          <p:nvPr/>
        </p:nvPicPr>
        <p:blipFill>
          <a:blip r:embed="rId11"/>
          <a:stretch>
            <a:fillRect/>
          </a:stretch>
        </p:blipFill>
        <p:spPr>
          <a:xfrm>
            <a:off x="6141697" y="5033378"/>
            <a:ext cx="1695450" cy="1638300"/>
          </a:xfrm>
          <a:prstGeom prst="rect">
            <a:avLst/>
          </a:prstGeom>
        </p:spPr>
      </p:pic>
    </p:spTree>
    <p:extLst>
      <p:ext uri="{BB962C8B-B14F-4D97-AF65-F5344CB8AC3E}">
        <p14:creationId xmlns:p14="http://schemas.microsoft.com/office/powerpoint/2010/main" val="62814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extLst>
              <p:ext uri="{D42A27DB-BD31-4B8C-83A1-F6EECF244321}">
                <p14:modId xmlns:p14="http://schemas.microsoft.com/office/powerpoint/2010/main" val="540865505"/>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6304E6C0-FEEF-FAC9-5D4C-4942C56A8D8B}"/>
              </a:ext>
            </a:extLst>
          </p:cNvPr>
          <p:cNvPicPr>
            <a:picLocks noChangeAspect="1"/>
          </p:cNvPicPr>
          <p:nvPr/>
        </p:nvPicPr>
        <p:blipFill>
          <a:blip r:embed="rId8"/>
          <a:stretch>
            <a:fillRect/>
          </a:stretch>
        </p:blipFill>
        <p:spPr>
          <a:xfrm>
            <a:off x="246806" y="4894359"/>
            <a:ext cx="2000250" cy="1638300"/>
          </a:xfrm>
          <a:prstGeom prst="rect">
            <a:avLst/>
          </a:prstGeom>
        </p:spPr>
      </p:pic>
      <p:pic>
        <p:nvPicPr>
          <p:cNvPr id="6" name="Picture 5">
            <a:extLst>
              <a:ext uri="{FF2B5EF4-FFF2-40B4-BE49-F238E27FC236}">
                <a16:creationId xmlns:a16="http://schemas.microsoft.com/office/drawing/2014/main" id="{9F41D0B8-B511-4037-4A9F-4F6B5BAE9C08}"/>
              </a:ext>
            </a:extLst>
          </p:cNvPr>
          <p:cNvPicPr>
            <a:picLocks noChangeAspect="1"/>
          </p:cNvPicPr>
          <p:nvPr/>
        </p:nvPicPr>
        <p:blipFill>
          <a:blip r:embed="rId9"/>
          <a:stretch>
            <a:fillRect/>
          </a:stretch>
        </p:blipFill>
        <p:spPr>
          <a:xfrm>
            <a:off x="2582446" y="5598359"/>
            <a:ext cx="2968171" cy="927553"/>
          </a:xfrm>
          <a:prstGeom prst="rect">
            <a:avLst/>
          </a:prstGeom>
        </p:spPr>
      </p:pic>
      <p:pic>
        <p:nvPicPr>
          <p:cNvPr id="8" name="Picture 7">
            <a:extLst>
              <a:ext uri="{FF2B5EF4-FFF2-40B4-BE49-F238E27FC236}">
                <a16:creationId xmlns:a16="http://schemas.microsoft.com/office/drawing/2014/main" id="{D8F22CC5-9709-1EA2-940E-ABC7DAB42915}"/>
              </a:ext>
            </a:extLst>
          </p:cNvPr>
          <p:cNvPicPr>
            <a:picLocks noChangeAspect="1"/>
          </p:cNvPicPr>
          <p:nvPr/>
        </p:nvPicPr>
        <p:blipFill>
          <a:blip r:embed="rId10"/>
          <a:stretch>
            <a:fillRect/>
          </a:stretch>
        </p:blipFill>
        <p:spPr>
          <a:xfrm>
            <a:off x="5886006" y="5393141"/>
            <a:ext cx="1885497" cy="1107355"/>
          </a:xfrm>
          <a:prstGeom prst="rect">
            <a:avLst/>
          </a:prstGeom>
        </p:spPr>
      </p:pic>
      <p:pic>
        <p:nvPicPr>
          <p:cNvPr id="10" name="Picture 9">
            <a:extLst>
              <a:ext uri="{FF2B5EF4-FFF2-40B4-BE49-F238E27FC236}">
                <a16:creationId xmlns:a16="http://schemas.microsoft.com/office/drawing/2014/main" id="{01C808E2-D79E-5BDF-59A2-B626F9F04A43}"/>
              </a:ext>
            </a:extLst>
          </p:cNvPr>
          <p:cNvPicPr>
            <a:picLocks noChangeAspect="1"/>
          </p:cNvPicPr>
          <p:nvPr/>
        </p:nvPicPr>
        <p:blipFill>
          <a:blip r:embed="rId11"/>
          <a:stretch>
            <a:fillRect/>
          </a:stretch>
        </p:blipFill>
        <p:spPr>
          <a:xfrm>
            <a:off x="9888645" y="5016350"/>
            <a:ext cx="1409700" cy="1638300"/>
          </a:xfrm>
          <a:prstGeom prst="rect">
            <a:avLst/>
          </a:prstGeom>
        </p:spPr>
      </p:pic>
      <p:pic>
        <p:nvPicPr>
          <p:cNvPr id="3076" name="Picture 4" descr="Pricing - Container Registry | Microsoft Azure">
            <a:extLst>
              <a:ext uri="{FF2B5EF4-FFF2-40B4-BE49-F238E27FC236}">
                <a16:creationId xmlns:a16="http://schemas.microsoft.com/office/drawing/2014/main" id="{2162A249-78DF-1F4F-ECB7-1FA40960C4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609" r="18927"/>
          <a:stretch/>
        </p:blipFill>
        <p:spPr bwMode="auto">
          <a:xfrm>
            <a:off x="7973256" y="5242429"/>
            <a:ext cx="1713636" cy="13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4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500-67FB-0398-A252-6E04C36B4816}"/>
              </a:ext>
            </a:extLst>
          </p:cNvPr>
          <p:cNvSpPr>
            <a:spLocks noGrp="1"/>
          </p:cNvSpPr>
          <p:nvPr>
            <p:ph type="title"/>
          </p:nvPr>
        </p:nvSpPr>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B5FC7A17-AC26-EF82-ED3E-BC3C896E3604}"/>
              </a:ext>
            </a:extLst>
          </p:cNvPr>
          <p:cNvGraphicFramePr>
            <a:graphicFrameLocks noGrp="1"/>
          </p:cNvGraphicFramePr>
          <p:nvPr>
            <p:ph idx="1"/>
            <p:extLst>
              <p:ext uri="{D42A27DB-BD31-4B8C-83A1-F6EECF244321}">
                <p14:modId xmlns:p14="http://schemas.microsoft.com/office/powerpoint/2010/main" val="19177313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4706AB7-FF37-96EF-7744-F20F5654D11F}"/>
              </a:ext>
            </a:extLst>
          </p:cNvPr>
          <p:cNvPicPr>
            <a:picLocks noChangeAspect="1"/>
          </p:cNvPicPr>
          <p:nvPr/>
        </p:nvPicPr>
        <p:blipFill>
          <a:blip r:embed="rId7"/>
          <a:stretch>
            <a:fillRect/>
          </a:stretch>
        </p:blipFill>
        <p:spPr>
          <a:xfrm>
            <a:off x="525046" y="5103369"/>
            <a:ext cx="2000250" cy="1638300"/>
          </a:xfrm>
          <a:prstGeom prst="rect">
            <a:avLst/>
          </a:prstGeom>
        </p:spPr>
      </p:pic>
      <p:pic>
        <p:nvPicPr>
          <p:cNvPr id="2052" name="Picture 4">
            <a:extLst>
              <a:ext uri="{FF2B5EF4-FFF2-40B4-BE49-F238E27FC236}">
                <a16:creationId xmlns:a16="http://schemas.microsoft.com/office/drawing/2014/main" id="{D4867417-6173-C476-6CCF-5554697937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7360" y="5008976"/>
            <a:ext cx="1602921" cy="16362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metheus Monitoring System Logo PNG Vector (SVG) Free Download">
            <a:extLst>
              <a:ext uri="{FF2B5EF4-FFF2-40B4-BE49-F238E27FC236}">
                <a16:creationId xmlns:a16="http://schemas.microsoft.com/office/drawing/2014/main" id="{0E1D5C8C-EE15-A8F7-38EB-03DF1A81EF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0920" y="5008976"/>
            <a:ext cx="1902619" cy="1636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lastic-logo-v-full-color - DATARUS">
            <a:extLst>
              <a:ext uri="{FF2B5EF4-FFF2-40B4-BE49-F238E27FC236}">
                <a16:creationId xmlns:a16="http://schemas.microsoft.com/office/drawing/2014/main" id="{D31699BF-1DBD-1C38-6B9F-C3251D52877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556" t="18088" r="13522" b="16241"/>
          <a:stretch/>
        </p:blipFill>
        <p:spPr bwMode="auto">
          <a:xfrm>
            <a:off x="9647318" y="5103369"/>
            <a:ext cx="1842161" cy="1818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954AAF-0FE8-D270-1696-BE77E9BD8FF1}"/>
              </a:ext>
            </a:extLst>
          </p:cNvPr>
          <p:cNvPicPr>
            <a:picLocks noChangeAspect="1"/>
          </p:cNvPicPr>
          <p:nvPr/>
        </p:nvPicPr>
        <p:blipFill>
          <a:blip r:embed="rId11"/>
          <a:stretch>
            <a:fillRect/>
          </a:stretch>
        </p:blipFill>
        <p:spPr>
          <a:xfrm>
            <a:off x="2957449" y="5008976"/>
            <a:ext cx="1409700" cy="1638300"/>
          </a:xfrm>
          <a:prstGeom prst="rect">
            <a:avLst/>
          </a:prstGeom>
        </p:spPr>
      </p:pic>
    </p:spTree>
    <p:extLst>
      <p:ext uri="{BB962C8B-B14F-4D97-AF65-F5344CB8AC3E}">
        <p14:creationId xmlns:p14="http://schemas.microsoft.com/office/powerpoint/2010/main" val="29275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3B4-2A58-2AF7-73C3-B9F407F3707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62FB058-5253-8D84-A2BB-AA45EFED93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8564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5004-EA5F-E3AD-916C-0747A5E288DC}"/>
              </a:ext>
            </a:extLst>
          </p:cNvPr>
          <p:cNvSpPr>
            <a:spLocks noGrp="1"/>
          </p:cNvSpPr>
          <p:nvPr>
            <p:ph type="title"/>
          </p:nvPr>
        </p:nvSpPr>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12061BE0-C0D7-5E85-FC4A-1E6CC7FA6B76}"/>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EA52B22-D40C-9BF2-2663-30DC6D8A76C2}"/>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11" name="Graphic 10" descr="Clock with solid fill">
            <a:extLst>
              <a:ext uri="{FF2B5EF4-FFF2-40B4-BE49-F238E27FC236}">
                <a16:creationId xmlns:a16="http://schemas.microsoft.com/office/drawing/2014/main" id="{DFA0B80F-5E9D-DB86-DE2D-13B074E07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13" name="Graphic 12" descr="Shield Tick with solid fill">
            <a:extLst>
              <a:ext uri="{FF2B5EF4-FFF2-40B4-BE49-F238E27FC236}">
                <a16:creationId xmlns:a16="http://schemas.microsoft.com/office/drawing/2014/main" id="{E7657F98-0992-E615-E3CB-7DE33BC79A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15" name="Graphic 14" descr="Dollar with solid fill">
            <a:extLst>
              <a:ext uri="{FF2B5EF4-FFF2-40B4-BE49-F238E27FC236}">
                <a16:creationId xmlns:a16="http://schemas.microsoft.com/office/drawing/2014/main" id="{3C03F1E7-A31C-C91F-89B6-732C7DD0B1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17" name="Graphic 16" descr="Smiling face with solid fill with solid fill">
            <a:extLst>
              <a:ext uri="{FF2B5EF4-FFF2-40B4-BE49-F238E27FC236}">
                <a16:creationId xmlns:a16="http://schemas.microsoft.com/office/drawing/2014/main" id="{BD4EC99A-24A6-77A4-1666-1F64081766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20" name="Content Placeholder 4">
            <a:extLst>
              <a:ext uri="{FF2B5EF4-FFF2-40B4-BE49-F238E27FC236}">
                <a16:creationId xmlns:a16="http://schemas.microsoft.com/office/drawing/2014/main" id="{C22797AA-6875-6706-EF33-27ECD35E5FFA}"/>
              </a:ext>
            </a:extLst>
          </p:cNvPr>
          <p:cNvGraphicFramePr>
            <a:graphicFrameLocks/>
          </p:cNvGraphicFramePr>
          <p:nvPr>
            <p:extLst>
              <p:ext uri="{D42A27DB-BD31-4B8C-83A1-F6EECF244321}">
                <p14:modId xmlns:p14="http://schemas.microsoft.com/office/powerpoint/2010/main" val="3592006385"/>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21" name="Graphic 20" descr="Shield Tick with solid fill">
            <a:extLst>
              <a:ext uri="{FF2B5EF4-FFF2-40B4-BE49-F238E27FC236}">
                <a16:creationId xmlns:a16="http://schemas.microsoft.com/office/drawing/2014/main" id="{8F1FA0F2-F09F-1C7C-9997-518E20C3A1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22" name="Graphic 21" descr="Shield Tick with solid fill">
            <a:extLst>
              <a:ext uri="{FF2B5EF4-FFF2-40B4-BE49-F238E27FC236}">
                <a16:creationId xmlns:a16="http://schemas.microsoft.com/office/drawing/2014/main" id="{6C83F846-8E07-9FC9-C68D-592EFFDED3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23" name="Graphic 22" descr="Shield Tick with solid fill">
            <a:extLst>
              <a:ext uri="{FF2B5EF4-FFF2-40B4-BE49-F238E27FC236}">
                <a16:creationId xmlns:a16="http://schemas.microsoft.com/office/drawing/2014/main" id="{A5D0118B-48B1-2404-42CD-A37B8B3F02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2306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5004-EA5F-E3AD-916C-0747A5E288DC}"/>
              </a:ext>
            </a:extLst>
          </p:cNvPr>
          <p:cNvSpPr>
            <a:spLocks noGrp="1"/>
          </p:cNvSpPr>
          <p:nvPr>
            <p:ph type="title"/>
          </p:nvPr>
        </p:nvSpPr>
        <p:spPr/>
        <p:txBody>
          <a:bodyPr/>
          <a:lstStyle/>
          <a:p>
            <a:r>
              <a:rPr lang="en-US" dirty="0" err="1"/>
              <a:t>DevSecOps</a:t>
            </a:r>
            <a:endParaRPr lang="en-US" dirty="0"/>
          </a:p>
        </p:txBody>
      </p:sp>
      <p:cxnSp>
        <p:nvCxnSpPr>
          <p:cNvPr id="7" name="Straight Arrow Connector 6">
            <a:extLst>
              <a:ext uri="{FF2B5EF4-FFF2-40B4-BE49-F238E27FC236}">
                <a16:creationId xmlns:a16="http://schemas.microsoft.com/office/drawing/2014/main" id="{76F74B71-1BD6-6DDF-7A64-C6855359A354}"/>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1B43076A-5BE5-5CCB-E6A0-61EB8EBC7D76}"/>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8" name="Graphic 7" descr="Danger with solid fill">
            <a:extLst>
              <a:ext uri="{FF2B5EF4-FFF2-40B4-BE49-F238E27FC236}">
                <a16:creationId xmlns:a16="http://schemas.microsoft.com/office/drawing/2014/main" id="{39951AF1-52FC-B108-056D-C480B21C0A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11" name="Graphic 10" descr="Clapper board with solid fill">
            <a:extLst>
              <a:ext uri="{FF2B5EF4-FFF2-40B4-BE49-F238E27FC236}">
                <a16:creationId xmlns:a16="http://schemas.microsoft.com/office/drawing/2014/main" id="{92F55B3F-2246-8C4A-EF8C-559E1421DF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13" name="Graphic 12" descr="Clipboard Mixed with solid fill">
            <a:extLst>
              <a:ext uri="{FF2B5EF4-FFF2-40B4-BE49-F238E27FC236}">
                <a16:creationId xmlns:a16="http://schemas.microsoft.com/office/drawing/2014/main" id="{017590C0-1EA8-3D9C-B6F1-8AE0F16AA3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15" name="Graphic 14" descr="Harvey Balls 0% with solid fill">
            <a:extLst>
              <a:ext uri="{FF2B5EF4-FFF2-40B4-BE49-F238E27FC236}">
                <a16:creationId xmlns:a16="http://schemas.microsoft.com/office/drawing/2014/main" id="{2E686D70-2BD0-3B72-E450-7310D6EC82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8" name="Content Placeholder 4">
            <a:extLst>
              <a:ext uri="{FF2B5EF4-FFF2-40B4-BE49-F238E27FC236}">
                <a16:creationId xmlns:a16="http://schemas.microsoft.com/office/drawing/2014/main" id="{1E9534EA-3CA6-BDF4-CE3E-0F7D9D824D0A}"/>
              </a:ext>
            </a:extLst>
          </p:cNvPr>
          <p:cNvGraphicFramePr>
            <a:graphicFrameLocks/>
          </p:cNvGraphicFramePr>
          <p:nvPr>
            <p:extLst>
              <p:ext uri="{D42A27DB-BD31-4B8C-83A1-F6EECF244321}">
                <p14:modId xmlns:p14="http://schemas.microsoft.com/office/powerpoint/2010/main" val="412301244"/>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9" name="Graphic 18" descr="Shield Tick with solid fill">
            <a:extLst>
              <a:ext uri="{FF2B5EF4-FFF2-40B4-BE49-F238E27FC236}">
                <a16:creationId xmlns:a16="http://schemas.microsoft.com/office/drawing/2014/main" id="{6EA863F7-7087-35AF-944C-1242866067E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20" name="Graphic 19" descr="Shield Tick with solid fill">
            <a:extLst>
              <a:ext uri="{FF2B5EF4-FFF2-40B4-BE49-F238E27FC236}">
                <a16:creationId xmlns:a16="http://schemas.microsoft.com/office/drawing/2014/main" id="{34CDCE84-0E6A-560C-D845-1C484F38AB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21" name="Graphic 20" descr="Shield Tick with solid fill">
            <a:extLst>
              <a:ext uri="{FF2B5EF4-FFF2-40B4-BE49-F238E27FC236}">
                <a16:creationId xmlns:a16="http://schemas.microsoft.com/office/drawing/2014/main" id="{9A912D87-A0FB-DFE3-D979-EEB54FF2DBA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6761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old balloons on yellow background">
            <a:extLst>
              <a:ext uri="{FF2B5EF4-FFF2-40B4-BE49-F238E27FC236}">
                <a16:creationId xmlns:a16="http://schemas.microsoft.com/office/drawing/2014/main" id="{25463204-A60B-A487-8FD2-BC89190979D5}"/>
              </a:ext>
            </a:extLst>
          </p:cNvPr>
          <p:cNvPicPr>
            <a:picLocks noChangeAspect="1"/>
          </p:cNvPicPr>
          <p:nvPr/>
        </p:nvPicPr>
        <p:blipFill rotWithShape="1">
          <a:blip r:embed="rId2">
            <a:extLst>
              <a:ext uri="{28A0092B-C50C-407E-A947-70E740481C1C}">
                <a14:useLocalDpi xmlns:a14="http://schemas.microsoft.com/office/drawing/2010/main" val="0"/>
              </a:ext>
            </a:extLst>
          </a:blip>
          <a:srcRect t="1462" b="5177"/>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AD656-9879-7A45-13A4-DA6743DE2D9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Tree>
    <p:extLst>
      <p:ext uri="{BB962C8B-B14F-4D97-AF65-F5344CB8AC3E}">
        <p14:creationId xmlns:p14="http://schemas.microsoft.com/office/powerpoint/2010/main" val="161692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2">
            <a:extLst>
              <a:ext uri="{FF2B5EF4-FFF2-40B4-BE49-F238E27FC236}">
                <a16:creationId xmlns:a16="http://schemas.microsoft.com/office/drawing/2014/main" id="{F045224B-25A6-0184-378A-6D64D3AE16BA}"/>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4</a:t>
            </a:fld>
            <a:endParaRPr lang="en-GB" noProof="0"/>
          </a:p>
        </p:txBody>
      </p:sp>
      <p:sp>
        <p:nvSpPr>
          <p:cNvPr id="1035" name="Date Placeholder 3">
            <a:extLst>
              <a:ext uri="{FF2B5EF4-FFF2-40B4-BE49-F238E27FC236}">
                <a16:creationId xmlns:a16="http://schemas.microsoft.com/office/drawing/2014/main" id="{FE358E3D-696F-9CBE-F967-428C101D2A6F}"/>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18 May 2024</a:t>
            </a:fld>
            <a:endParaRPr lang="en-GB" noProof="0"/>
          </a:p>
        </p:txBody>
      </p:sp>
      <p:sp>
        <p:nvSpPr>
          <p:cNvPr id="1037" name="Title 4">
            <a:extLst>
              <a:ext uri="{FF2B5EF4-FFF2-40B4-BE49-F238E27FC236}">
                <a16:creationId xmlns:a16="http://schemas.microsoft.com/office/drawing/2014/main" id="{23D65276-26B2-3B95-8CEE-950511199951}"/>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06FD0ACC-4AFE-C9B0-D501-A50F6718D2B9}"/>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18" name="Picture 17" descr="A group of people standing in front of a table&#10;&#10;Description automatically generated">
            <a:extLst>
              <a:ext uri="{FF2B5EF4-FFF2-40B4-BE49-F238E27FC236}">
                <a16:creationId xmlns:a16="http://schemas.microsoft.com/office/drawing/2014/main" id="{3D17B0F8-D8F1-6803-CD11-9C2A328FB8B4}"/>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4098925" y="3429000"/>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No alternative text description for this image">
            <a:extLst>
              <a:ext uri="{FF2B5EF4-FFF2-40B4-BE49-F238E27FC236}">
                <a16:creationId xmlns:a16="http://schemas.microsoft.com/office/drawing/2014/main" id="{8D338931-B573-963A-4700-4B2E5D3F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1111615" y="1177006"/>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15" descr="A person and person sitting in chairs&#10;&#10;Description automatically generated">
            <a:extLst>
              <a:ext uri="{FF2B5EF4-FFF2-40B4-BE49-F238E27FC236}">
                <a16:creationId xmlns:a16="http://schemas.microsoft.com/office/drawing/2014/main" id="{11A85BD0-DAA3-8A91-E5DF-5DE4D4E69864}"/>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5495076" y="393849"/>
            <a:ext cx="5962553" cy="35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3928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rson running across leaf littered surface">
            <a:extLst>
              <a:ext uri="{FF2B5EF4-FFF2-40B4-BE49-F238E27FC236}">
                <a16:creationId xmlns:a16="http://schemas.microsoft.com/office/drawing/2014/main" id="{4F36E9F2-71D8-354A-DB1D-2EB3CE2CFB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84" r="-1" b="-1"/>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C5B7C6-DBD7-BEAC-0586-4D297A46803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Continue Evaluating and Improving</a:t>
            </a:r>
          </a:p>
        </p:txBody>
      </p:sp>
    </p:spTree>
    <p:extLst>
      <p:ext uri="{BB962C8B-B14F-4D97-AF65-F5344CB8AC3E}">
        <p14:creationId xmlns:p14="http://schemas.microsoft.com/office/powerpoint/2010/main" val="3264565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2E1F-D686-3855-6491-26C2BE422074}"/>
              </a:ext>
            </a:extLst>
          </p:cNvPr>
          <p:cNvSpPr>
            <a:spLocks noGrp="1"/>
          </p:cNvSpPr>
          <p:nvPr>
            <p:ph type="title"/>
          </p:nvPr>
        </p:nvSpPr>
        <p:spPr/>
        <p:txBody>
          <a:bodyPr/>
          <a:lstStyle/>
          <a:p>
            <a:r>
              <a:rPr lang="en-US"/>
              <a:t>Our Recommendation</a:t>
            </a:r>
            <a:endParaRPr lang="en-US" dirty="0"/>
          </a:p>
        </p:txBody>
      </p:sp>
      <p:graphicFrame>
        <p:nvGraphicFramePr>
          <p:cNvPr id="16" name="Content Placeholder 2">
            <a:extLst>
              <a:ext uri="{FF2B5EF4-FFF2-40B4-BE49-F238E27FC236}">
                <a16:creationId xmlns:a16="http://schemas.microsoft.com/office/drawing/2014/main" id="{8B4B4A04-73A3-9557-0B79-45498835F132}"/>
              </a:ext>
            </a:extLst>
          </p:cNvPr>
          <p:cNvGraphicFramePr>
            <a:graphicFrameLocks noGrp="1"/>
          </p:cNvGraphicFramePr>
          <p:nvPr>
            <p:ph idx="1"/>
            <p:extLst>
              <p:ext uri="{D42A27DB-BD31-4B8C-83A1-F6EECF244321}">
                <p14:modId xmlns:p14="http://schemas.microsoft.com/office/powerpoint/2010/main" val="39318138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D51219E6-C041-F7F6-986D-C80439E8FB67}"/>
              </a:ext>
            </a:extLst>
          </p:cNvPr>
          <p:cNvPicPr>
            <a:picLocks noChangeAspect="1"/>
          </p:cNvPicPr>
          <p:nvPr/>
        </p:nvPicPr>
        <p:blipFill>
          <a:blip r:embed="rId8"/>
          <a:stretch>
            <a:fillRect/>
          </a:stretch>
        </p:blipFill>
        <p:spPr>
          <a:xfrm>
            <a:off x="768827" y="2678561"/>
            <a:ext cx="1932296" cy="2399806"/>
          </a:xfrm>
          <a:prstGeom prst="rect">
            <a:avLst/>
          </a:prstGeom>
        </p:spPr>
      </p:pic>
      <p:pic>
        <p:nvPicPr>
          <p:cNvPr id="13" name="Picture 12">
            <a:extLst>
              <a:ext uri="{FF2B5EF4-FFF2-40B4-BE49-F238E27FC236}">
                <a16:creationId xmlns:a16="http://schemas.microsoft.com/office/drawing/2014/main" id="{D11215A0-2942-CDC9-418D-EF2ACCDFF695}"/>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4" name="Picture 13">
            <a:extLst>
              <a:ext uri="{FF2B5EF4-FFF2-40B4-BE49-F238E27FC236}">
                <a16:creationId xmlns:a16="http://schemas.microsoft.com/office/drawing/2014/main" id="{216D5001-AA83-3F4B-FB38-1C0C23039B0C}"/>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5" name="Picture 14">
            <a:extLst>
              <a:ext uri="{FF2B5EF4-FFF2-40B4-BE49-F238E27FC236}">
                <a16:creationId xmlns:a16="http://schemas.microsoft.com/office/drawing/2014/main" id="{961B4136-7331-91C7-646F-D870E138A2C4}"/>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7" name="Picture 16">
            <a:extLst>
              <a:ext uri="{FF2B5EF4-FFF2-40B4-BE49-F238E27FC236}">
                <a16:creationId xmlns:a16="http://schemas.microsoft.com/office/drawing/2014/main" id="{E388D055-7CF9-4A64-A8ED-5963D33A4A79}"/>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385796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1+ppt_h/2"/>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7"/>
                                        </p:tgtEl>
                                        <p:attrNameLst>
                                          <p:attrName>ppt_x</p:attrName>
                                        </p:attrNameLst>
                                      </p:cBhvr>
                                      <p:tavLst>
                                        <p:tav tm="0">
                                          <p:val>
                                            <p:strVal val="ppt_x"/>
                                          </p:val>
                                        </p:tav>
                                        <p:tav tm="100000">
                                          <p:val>
                                            <p:strVal val="ppt_x"/>
                                          </p:val>
                                        </p:tav>
                                      </p:tavLst>
                                    </p:anim>
                                    <p:anim calcmode="lin" valueType="num">
                                      <p:cBhvr additive="base">
                                        <p:cTn id="31" dur="500"/>
                                        <p:tgtEl>
                                          <p:spTgt spid="17"/>
                                        </p:tgtEl>
                                        <p:attrNameLst>
                                          <p:attrName>ppt_y</p:attrName>
                                        </p:attrNameLst>
                                      </p:cBhvr>
                                      <p:tavLst>
                                        <p:tav tm="0">
                                          <p:val>
                                            <p:strVal val="ppt_y"/>
                                          </p:val>
                                        </p:tav>
                                        <p:tav tm="100000">
                                          <p:val>
                                            <p:strVal val="1+ppt_h/2"/>
                                          </p:val>
                                        </p:tav>
                                      </p:tavLst>
                                    </p:anim>
                                    <p:set>
                                      <p:cBhvr>
                                        <p:cTn id="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758" b="14973"/>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504966"/>
            <a:ext cx="9144000" cy="2016659"/>
          </a:xfrm>
        </p:spPr>
        <p:txBody>
          <a:bodyPr vert="horz" lIns="91440" tIns="45720" rIns="91440" bIns="45720" rtlCol="0" anchor="b">
            <a:normAutofit/>
          </a:bodyPr>
          <a:lstStyle/>
          <a:p>
            <a:pPr algn="ctr"/>
            <a:r>
              <a:rPr lang="en-US" sz="6000" b="1" i="0" dirty="0">
                <a:solidFill>
                  <a:srgbClr val="FFFFFF"/>
                </a:solidFill>
                <a:effectLst/>
              </a:rPr>
              <a:t>Thank You</a:t>
            </a:r>
            <a:endParaRPr lang="en-US" sz="6000" b="1" dirty="0">
              <a:solidFill>
                <a:srgbClr val="FFFFFF"/>
              </a:solidFill>
            </a:endParaRPr>
          </a:p>
        </p:txBody>
      </p:sp>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6E5D-0788-726D-9498-036351FA61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551538-EE74-32AA-D5E3-8CAF048EE6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3040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FC1C-76F6-A1C0-184F-5D6C87A3DA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2D3CFF0-19AF-4B69-5AAA-9B8DF5793A11}"/>
              </a:ext>
            </a:extLst>
          </p:cNvPr>
          <p:cNvSpPr>
            <a:spLocks noGrp="1"/>
          </p:cNvSpPr>
          <p:nvPr>
            <p:ph idx="1"/>
          </p:nvPr>
        </p:nvSpPr>
        <p:spPr/>
        <p:txBody>
          <a:bodyPr/>
          <a:lstStyle/>
          <a:p>
            <a:r>
              <a:rPr lang="en-US" dirty="0"/>
              <a:t>The main objective of </a:t>
            </a:r>
            <a:r>
              <a:rPr lang="en-US" dirty="0" err="1"/>
              <a:t>DevSecOps</a:t>
            </a:r>
            <a:r>
              <a:rPr lang="en-US" dirty="0"/>
              <a:t> is to automate, monitor and apply security at all phases of the software lifecycle: plan, develop, build, test, release, deliver, deploy, operate and monitor. Applying security at every stage of the software development process supports CI/CD, reduces the cost of compliance and enables faster software delivery.</a:t>
            </a:r>
          </a:p>
          <a:p>
            <a:endParaRPr lang="en-US" dirty="0"/>
          </a:p>
          <a:p>
            <a:r>
              <a:rPr lang="en-US" dirty="0" err="1"/>
              <a:t>DevSecOps</a:t>
            </a:r>
            <a:r>
              <a:rPr lang="en-US" dirty="0"/>
              <a:t> means that every employee and team is responsible for security from the outset, and they must make decisions efficiently and put them into action without forfeiting security.</a:t>
            </a:r>
          </a:p>
        </p:txBody>
      </p:sp>
    </p:spTree>
    <p:extLst>
      <p:ext uri="{BB962C8B-B14F-4D97-AF65-F5344CB8AC3E}">
        <p14:creationId xmlns:p14="http://schemas.microsoft.com/office/powerpoint/2010/main" val="3167329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BB5C-E83E-F1B6-7E37-8C8240A2C1B4}"/>
              </a:ext>
            </a:extLst>
          </p:cNvPr>
          <p:cNvSpPr>
            <a:spLocks noGrp="1"/>
          </p:cNvSpPr>
          <p:nvPr>
            <p:ph type="title"/>
          </p:nvPr>
        </p:nvSpPr>
        <p:spPr/>
        <p:txBody>
          <a:bodyPr/>
          <a:lstStyle/>
          <a:p>
            <a:r>
              <a:rPr lang="en-US" dirty="0"/>
              <a:t>Wait</a:t>
            </a:r>
          </a:p>
        </p:txBody>
      </p:sp>
      <p:sp>
        <p:nvSpPr>
          <p:cNvPr id="3" name="Content Placeholder 2">
            <a:extLst>
              <a:ext uri="{FF2B5EF4-FFF2-40B4-BE49-F238E27FC236}">
                <a16:creationId xmlns:a16="http://schemas.microsoft.com/office/drawing/2014/main" id="{300B224A-2EDE-9AFD-9F87-6AEFAF9DEAC0}"/>
              </a:ext>
            </a:extLst>
          </p:cNvPr>
          <p:cNvSpPr>
            <a:spLocks noGrp="1"/>
          </p:cNvSpPr>
          <p:nvPr>
            <p:ph idx="1"/>
          </p:nvPr>
        </p:nvSpPr>
        <p:spPr/>
        <p:txBody>
          <a:bodyPr/>
          <a:lstStyle/>
          <a:p>
            <a:r>
              <a:rPr lang="en-US" dirty="0"/>
              <a:t>How to measure?</a:t>
            </a:r>
          </a:p>
        </p:txBody>
      </p:sp>
    </p:spTree>
    <p:extLst>
      <p:ext uri="{BB962C8B-B14F-4D97-AF65-F5344CB8AC3E}">
        <p14:creationId xmlns:p14="http://schemas.microsoft.com/office/powerpoint/2010/main" val="405007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6</a:t>
            </a:fld>
            <a:endParaRPr lang="en-GB" noProof="0"/>
          </a:p>
        </p:txBody>
      </p:sp>
      <p:sp>
        <p:nvSpPr>
          <p:cNvPr id="4" name="Date Placeholder 3">
            <a:extLst>
              <a:ext uri="{FF2B5EF4-FFF2-40B4-BE49-F238E27FC236}">
                <a16:creationId xmlns:a16="http://schemas.microsoft.com/office/drawing/2014/main" id="{56CE62DD-99EC-590F-DE51-B286C57FF002}"/>
              </a:ext>
            </a:extLst>
          </p:cNvPr>
          <p:cNvSpPr>
            <a:spLocks noGrp="1"/>
          </p:cNvSpPr>
          <p:nvPr>
            <p:ph type="dt" sz="half" idx="4294967295"/>
          </p:nvPr>
        </p:nvSpPr>
        <p:spPr>
          <a:xfrm>
            <a:off x="0" y="6246813"/>
            <a:ext cx="1657350" cy="217487"/>
          </a:xfrm>
        </p:spPr>
        <p:txBody>
          <a:bodyPr/>
          <a:lstStyle/>
          <a:p>
            <a:fld id="{467BA38A-E57A-2B45-90EA-C6B0023EBE10}" type="datetime4">
              <a:rPr lang="en-GB" noProof="0" smtClean="0"/>
              <a:t>18 May 2024</a:t>
            </a:fld>
            <a:endParaRPr lang="en-GB" noProof="0"/>
          </a:p>
        </p:txBody>
      </p:sp>
    </p:spTree>
    <p:extLst>
      <p:ext uri="{BB962C8B-B14F-4D97-AF65-F5344CB8AC3E}">
        <p14:creationId xmlns:p14="http://schemas.microsoft.com/office/powerpoint/2010/main" val="3029825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2698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1227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730B-7EAE-843A-7066-88E922B6501C}"/>
              </a:ext>
            </a:extLst>
          </p:cNvPr>
          <p:cNvSpPr>
            <a:spLocks noGrp="1"/>
          </p:cNvSpPr>
          <p:nvPr>
            <p:ph type="title"/>
          </p:nvPr>
        </p:nvSpPr>
        <p:spPr/>
        <p:txBody>
          <a:bodyPr/>
          <a:lstStyle/>
          <a:p>
            <a:r>
              <a:rPr lang="en-US" dirty="0"/>
              <a:t>What’s trust</a:t>
            </a:r>
          </a:p>
        </p:txBody>
      </p:sp>
      <p:sp>
        <p:nvSpPr>
          <p:cNvPr id="3" name="Content Placeholder 2">
            <a:extLst>
              <a:ext uri="{FF2B5EF4-FFF2-40B4-BE49-F238E27FC236}">
                <a16:creationId xmlns:a16="http://schemas.microsoft.com/office/drawing/2014/main" id="{722624EA-8AA8-8734-5FCC-823275DD6345}"/>
              </a:ext>
            </a:extLst>
          </p:cNvPr>
          <p:cNvSpPr>
            <a:spLocks noGrp="1"/>
          </p:cNvSpPr>
          <p:nvPr>
            <p:ph idx="1"/>
          </p:nvPr>
        </p:nvSpPr>
        <p:spPr/>
        <p:txBody>
          <a:bodyPr/>
          <a:lstStyle/>
          <a:p>
            <a:r>
              <a:rPr lang="en-US" dirty="0"/>
              <a:t>Measurable trust: Mark Burgees trust theory</a:t>
            </a:r>
          </a:p>
          <a:p>
            <a:r>
              <a:rPr lang="en-US" dirty="0"/>
              <a:t>Priority: https://www.mx.com/blog/what-people-want-from-the-bank-of-the-future/</a:t>
            </a:r>
          </a:p>
        </p:txBody>
      </p:sp>
    </p:spTree>
    <p:extLst>
      <p:ext uri="{BB962C8B-B14F-4D97-AF65-F5344CB8AC3E}">
        <p14:creationId xmlns:p14="http://schemas.microsoft.com/office/powerpoint/2010/main" val="3674903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0</TotalTime>
  <Words>1022</Words>
  <Application>Microsoft Office PowerPoint</Application>
  <PresentationFormat>Widescreen</PresentationFormat>
  <Paragraphs>190</Paragraphs>
  <Slides>45</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Aptos</vt:lpstr>
      <vt:lpstr>Aptos Display</vt:lpstr>
      <vt:lpstr>Arial</vt:lpstr>
      <vt:lpstr>Arial</vt:lpstr>
      <vt:lpstr>Calibri</vt:lpstr>
      <vt:lpstr>Inter</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PowerPoint Presentation</vt:lpstr>
      <vt:lpstr>PowerPoint Presentation</vt:lpstr>
      <vt:lpstr>PowerPoint Presentation</vt:lpstr>
      <vt:lpstr>What’s trust</vt:lpstr>
      <vt:lpstr>Trust is measurable</vt:lpstr>
      <vt:lpstr>Slido</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But we were talking about DevSecOps?</vt:lpstr>
      <vt:lpstr>PowerPoint Presentation</vt:lpstr>
      <vt:lpstr>Security as part of the platform offering</vt:lpstr>
      <vt:lpstr>Build</vt:lpstr>
      <vt:lpstr>Deploy</vt:lpstr>
      <vt:lpstr>Run</vt:lpstr>
      <vt:lpstr>PowerPoint Presentation</vt:lpstr>
      <vt:lpstr>DevSecOps</vt:lpstr>
      <vt:lpstr>DevSecOps</vt:lpstr>
      <vt:lpstr>Celebrate?</vt:lpstr>
      <vt:lpstr>Continue Evaluating and Improving</vt:lpstr>
      <vt:lpstr>Our Recommendation</vt:lpstr>
      <vt:lpstr>Thank You</vt:lpstr>
      <vt:lpstr>PowerPoint Presentation</vt:lpstr>
      <vt:lpstr>PowerPoint Presentation</vt:lpstr>
      <vt:lpstr>Wait</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 (JINB)</cp:lastModifiedBy>
  <cp:revision>2</cp:revision>
  <dcterms:created xsi:type="dcterms:W3CDTF">2024-04-26T06:26:14Z</dcterms:created>
  <dcterms:modified xsi:type="dcterms:W3CDTF">2024-05-18T20:56:14Z</dcterms:modified>
</cp:coreProperties>
</file>